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70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5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68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56164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08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39123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8965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7196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736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67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3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23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44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809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297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5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409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2FDE2-74AB-416B-9CCA-B13375A92CCE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BA96E5E-1D55-4E5B-803D-465C804BE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47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2ECE4-5541-2FE8-20ED-149B55CEA4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2925" y="4483234"/>
            <a:ext cx="7666012" cy="1739766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+mn-lt"/>
              </a:rPr>
              <a:t>LIBRARY MANAGEMENT SYSTEM</a:t>
            </a:r>
          </a:p>
        </p:txBody>
      </p:sp>
      <p:pic>
        <p:nvPicPr>
          <p:cNvPr id="1026" name="Picture 2" descr="Public libraries share the most borrowed titles of 2023 : NPR">
            <a:extLst>
              <a:ext uri="{FF2B5EF4-FFF2-40B4-BE49-F238E27FC236}">
                <a16:creationId xmlns:a16="http://schemas.microsoft.com/office/drawing/2014/main" id="{C124555D-B2DB-2FB4-B931-85104FD29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89" y="1344670"/>
            <a:ext cx="8585677" cy="2981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50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C3006-7DF4-8ABF-77E7-BA47E1F48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700" b="1" i="0" dirty="0">
                <a:solidFill>
                  <a:srgbClr val="1F2328"/>
                </a:solidFill>
                <a:effectLst/>
                <a:latin typeface="+mn-lt"/>
              </a:rPr>
              <a:t>Task 6: Create Summary Tables</a:t>
            </a:r>
            <a:r>
              <a:rPr lang="en-US" sz="2700" b="0" i="0" dirty="0">
                <a:solidFill>
                  <a:srgbClr val="1F2328"/>
                </a:solidFill>
                <a:effectLst/>
                <a:latin typeface="+mn-lt"/>
              </a:rPr>
              <a:t>: Use CTAS to generate new tables based on query results - each book and total </a:t>
            </a:r>
            <a:r>
              <a:rPr lang="en-US" sz="2700" b="0" i="0" dirty="0" err="1">
                <a:solidFill>
                  <a:srgbClr val="1F2328"/>
                </a:solidFill>
                <a:effectLst/>
                <a:latin typeface="+mn-lt"/>
              </a:rPr>
              <a:t>book_issued_cnt</a:t>
            </a:r>
            <a:r>
              <a:rPr lang="en-US" sz="2700" b="0" i="0" dirty="0">
                <a:solidFill>
                  <a:srgbClr val="1F2328"/>
                </a:solidFill>
                <a:effectLst/>
                <a:latin typeface="+mn-lt"/>
              </a:rPr>
              <a:t>**</a:t>
            </a:r>
            <a:b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E59809-CCDC-29BA-BD56-5ED104127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98" r="-160" b="6662"/>
          <a:stretch/>
        </p:blipFill>
        <p:spPr>
          <a:xfrm>
            <a:off x="838200" y="1690689"/>
            <a:ext cx="9764729" cy="46690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02375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BA05D-0CF7-10F1-62CC-689A21F01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200" b="0" i="0" dirty="0">
                <a:solidFill>
                  <a:srgbClr val="1F2328"/>
                </a:solidFill>
                <a:effectLst/>
                <a:latin typeface="+mn-lt"/>
              </a:rPr>
              <a:t>Task 7. </a:t>
            </a:r>
            <a:r>
              <a:rPr lang="en-US" sz="3200" b="1" i="0" dirty="0">
                <a:solidFill>
                  <a:srgbClr val="1F2328"/>
                </a:solidFill>
                <a:effectLst/>
                <a:latin typeface="+mn-lt"/>
              </a:rPr>
              <a:t>Retrieve All Books in a Specific Category</a:t>
            </a:r>
            <a:r>
              <a:rPr lang="en-US" sz="3200" b="0" i="0" dirty="0">
                <a:solidFill>
                  <a:srgbClr val="1F2328"/>
                </a:solidFill>
                <a:effectLst/>
                <a:latin typeface="+mn-lt"/>
              </a:rPr>
              <a:t>:</a:t>
            </a:r>
            <a:br>
              <a:rPr lang="en-US" sz="3200" b="0" i="0" dirty="0">
                <a:solidFill>
                  <a:srgbClr val="1F2328"/>
                </a:solidFill>
                <a:effectLst/>
                <a:latin typeface="+mn-lt"/>
              </a:rPr>
            </a:br>
            <a:r>
              <a:rPr lang="en-US" sz="2000" b="0" i="0" dirty="0">
                <a:solidFill>
                  <a:srgbClr val="1F2328"/>
                </a:solidFill>
                <a:effectLst/>
                <a:latin typeface="+mn-lt"/>
              </a:rPr>
              <a:t>CATEGORY:  SPECIFIC</a:t>
            </a:r>
            <a:endParaRPr lang="en-US" sz="3200" dirty="0"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D021CA-F02A-45E2-6D31-319210E159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32" t="11171" r="637" b="6425"/>
          <a:stretch/>
        </p:blipFill>
        <p:spPr>
          <a:xfrm>
            <a:off x="1489753" y="1787703"/>
            <a:ext cx="8989887" cy="445898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17615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40DC8-08F7-A37A-B4C7-55BDAE7F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200" b="1" i="0" dirty="0">
                <a:solidFill>
                  <a:srgbClr val="1F2328"/>
                </a:solidFill>
                <a:effectLst/>
                <a:latin typeface="+mn-lt"/>
              </a:rPr>
              <a:t>Task 8: Find Total Rental Income by Category</a:t>
            </a:r>
            <a:r>
              <a:rPr lang="en-US" sz="3200" b="0" i="0" dirty="0">
                <a:solidFill>
                  <a:srgbClr val="1F2328"/>
                </a:solidFill>
                <a:effectLst/>
                <a:latin typeface="+mn-lt"/>
              </a:rPr>
              <a:t>:</a:t>
            </a:r>
            <a:br>
              <a:rPr lang="en-US" sz="3200" b="0" i="0" dirty="0">
                <a:solidFill>
                  <a:srgbClr val="1F2328"/>
                </a:solidFill>
                <a:effectLst/>
                <a:latin typeface="+mn-lt"/>
              </a:rPr>
            </a:br>
            <a:endParaRPr lang="en-US" sz="3200" dirty="0"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26AEA1-D9C7-D345-E9D8-5334D5C58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36" t="20379" r="21136" b="39954"/>
          <a:stretch/>
        </p:blipFill>
        <p:spPr>
          <a:xfrm>
            <a:off x="838200" y="1690688"/>
            <a:ext cx="4496657" cy="19623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EF5143-180F-54F0-11E6-2CFF32EBF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5" t="40150" r="19354" b="6817"/>
          <a:stretch/>
        </p:blipFill>
        <p:spPr>
          <a:xfrm>
            <a:off x="3972673" y="2855823"/>
            <a:ext cx="7133691" cy="36370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99157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C38D-A81F-F6B6-6316-967D44AB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i="0" dirty="0">
                <a:solidFill>
                  <a:srgbClr val="1F2328"/>
                </a:solidFill>
                <a:effectLst/>
                <a:latin typeface="+mn-lt"/>
              </a:rPr>
              <a:t>TASK 9:  List Members Who Registered in the Last 180 Days</a:t>
            </a:r>
            <a:r>
              <a:rPr lang="en-US" sz="2400" b="0" i="0" dirty="0">
                <a:solidFill>
                  <a:srgbClr val="1F2328"/>
                </a:solidFill>
                <a:effectLst/>
                <a:latin typeface="+mn-lt"/>
              </a:rPr>
              <a:t>:</a:t>
            </a:r>
            <a:br>
              <a:rPr lang="en-US" sz="2400" b="0" i="0" dirty="0">
                <a:solidFill>
                  <a:srgbClr val="1F2328"/>
                </a:solidFill>
                <a:effectLst/>
                <a:latin typeface="+mn-lt"/>
              </a:rPr>
            </a:br>
            <a:endParaRPr lang="en-US" sz="2400" dirty="0"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F8FD15-D018-39DF-93A6-A4A09AE73D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9" t="10469" r="145" b="6579"/>
          <a:stretch/>
        </p:blipFill>
        <p:spPr>
          <a:xfrm>
            <a:off x="1944303" y="1520793"/>
            <a:ext cx="7892715" cy="44949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39640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3FAB6-0829-9D8C-A9D8-153FBD41F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i="0" dirty="0">
                <a:solidFill>
                  <a:srgbClr val="1F2328"/>
                </a:solidFill>
                <a:effectLst/>
                <a:latin typeface="+mn-lt"/>
              </a:rPr>
              <a:t>Task 10. Create a Table of Books with Rental Price Above a Certain Threshold</a:t>
            </a:r>
            <a:r>
              <a:rPr lang="en-US" sz="2400" i="0" dirty="0">
                <a:solidFill>
                  <a:srgbClr val="1F2328"/>
                </a:solidFill>
                <a:effectLst/>
                <a:latin typeface="+mn-lt"/>
              </a:rPr>
              <a:t>:</a:t>
            </a:r>
            <a:br>
              <a:rPr lang="en-US" sz="2400" i="0" dirty="0">
                <a:solidFill>
                  <a:srgbClr val="1F2328"/>
                </a:solidFill>
                <a:effectLst/>
                <a:latin typeface="+mn-lt"/>
              </a:rPr>
            </a:br>
            <a:r>
              <a:rPr lang="en-US" sz="1800" i="0" dirty="0">
                <a:solidFill>
                  <a:srgbClr val="1F2328"/>
                </a:solidFill>
                <a:effectLst/>
                <a:latin typeface="+mn-lt"/>
              </a:rPr>
              <a:t>THRESHOLD: 7</a:t>
            </a:r>
            <a:endParaRPr lang="en-US" sz="2400" dirty="0"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1EC855-D720-313B-CE5C-FDF8B6F9A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63" t="10248" r="1515" b="12552"/>
          <a:stretch/>
        </p:blipFill>
        <p:spPr>
          <a:xfrm>
            <a:off x="2021305" y="1953929"/>
            <a:ext cx="7372953" cy="41840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47947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7E204-92F9-B3A7-AD56-C4C8CFBCD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09600"/>
            <a:ext cx="8359602" cy="939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i="0" dirty="0">
                <a:solidFill>
                  <a:srgbClr val="1F2328"/>
                </a:solidFill>
                <a:effectLst/>
                <a:latin typeface="+mn-lt"/>
              </a:rPr>
              <a:t>Task 11: Retrieve the List of Books Not Yet Returned</a:t>
            </a:r>
            <a:endParaRPr lang="en-US" sz="3200" b="1" dirty="0"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D94640-7C48-B9E6-49E4-9EAB19488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7" t="21087" r="27022" b="52811"/>
          <a:stretch/>
        </p:blipFill>
        <p:spPr>
          <a:xfrm>
            <a:off x="654518" y="1690688"/>
            <a:ext cx="3936732" cy="11357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E6500E-2DA4-C0BA-4F3D-5A6755246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74" t="20773" b="6947"/>
          <a:stretch/>
        </p:blipFill>
        <p:spPr>
          <a:xfrm>
            <a:off x="3726583" y="2362860"/>
            <a:ext cx="7504497" cy="38855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12672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17E38-342C-5113-B54E-3EE2435EC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5673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F4A22-242C-D470-BB0F-E12704A44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indent="0" algn="ctr">
              <a:buNone/>
            </a:pPr>
            <a:r>
              <a:rPr lang="en-US" sz="2400" b="0" i="0" dirty="0">
                <a:solidFill>
                  <a:srgbClr val="1F2328"/>
                </a:solidFill>
                <a:effectLst/>
              </a:rPr>
              <a:t>This project demonstrates the implementation of a Library Management System using SQL.</a:t>
            </a:r>
          </a:p>
          <a:p>
            <a:pPr marL="0" indent="0" algn="ctr">
              <a:buNone/>
            </a:pPr>
            <a:endParaRPr lang="en-US" sz="2400" b="0" i="0" dirty="0">
              <a:solidFill>
                <a:srgbClr val="1F2328"/>
              </a:solidFill>
              <a:effectLst/>
            </a:endParaRPr>
          </a:p>
          <a:p>
            <a:pPr marL="0" indent="0" algn="ctr">
              <a:buNone/>
            </a:pPr>
            <a:r>
              <a:rPr lang="en-US" sz="2400" b="0" i="0" dirty="0">
                <a:solidFill>
                  <a:srgbClr val="1F2328"/>
                </a:solidFill>
                <a:effectLst/>
              </a:rPr>
              <a:t> It includes creating and managing tables, performing CRUD operations, and executing  SQL queries. </a:t>
            </a:r>
          </a:p>
          <a:p>
            <a:pPr marL="0" indent="0" algn="ctr">
              <a:buNone/>
            </a:pPr>
            <a:endParaRPr lang="en-US" sz="2400" b="0" i="0" dirty="0">
              <a:solidFill>
                <a:srgbClr val="1F2328"/>
              </a:solidFill>
              <a:effectLst/>
            </a:endParaRPr>
          </a:p>
          <a:p>
            <a:pPr marL="0" indent="0" algn="ctr">
              <a:buNone/>
            </a:pPr>
            <a:r>
              <a:rPr lang="en-US" sz="2400" b="0" i="0" dirty="0">
                <a:solidFill>
                  <a:srgbClr val="1F2328"/>
                </a:solidFill>
                <a:effectLst/>
              </a:rPr>
              <a:t>The goal is to showcase skills in database design, manipulation, and querying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44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2191-FB0A-9B6E-CB59-01CB42D6E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2">
                    <a:lumMod val="10000"/>
                  </a:schemeClr>
                </a:solidFill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07E45-EED8-8A60-7213-93E2A27FB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10681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endParaRPr lang="en-US" sz="2000" b="1" i="0" dirty="0">
              <a:solidFill>
                <a:srgbClr val="1F2328"/>
              </a:solidFill>
              <a:effectLst/>
            </a:endParaRPr>
          </a:p>
          <a:p>
            <a:pPr>
              <a:buFont typeface="+mj-lt"/>
              <a:buAutoNum type="arabicPeriod"/>
            </a:pPr>
            <a:r>
              <a:rPr lang="en-US" b="1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Set up the Library Management System Database</a:t>
            </a:r>
            <a:r>
              <a:rPr lang="en-US" b="0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Create and populate the database with tables for branches, employees, members, books, issued status, and return status.</a:t>
            </a:r>
          </a:p>
          <a:p>
            <a:pPr>
              <a:buFont typeface="+mj-lt"/>
              <a:buAutoNum type="arabicPeriod"/>
            </a:pPr>
            <a:r>
              <a:rPr lang="en-US" b="1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CRUD Operations</a:t>
            </a:r>
            <a:r>
              <a:rPr lang="en-US" b="0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Perform Create, Read, Update, and Delete operations on the data.</a:t>
            </a:r>
          </a:p>
          <a:p>
            <a:pPr>
              <a:buFont typeface="+mj-lt"/>
              <a:buAutoNum type="arabicPeriod"/>
            </a:pPr>
            <a:r>
              <a:rPr lang="en-US" b="1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CTAS (Create Table As Select)</a:t>
            </a:r>
            <a:r>
              <a:rPr lang="en-US" b="0" i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Utilize CTAS to create new tables based on query results</a:t>
            </a:r>
            <a:r>
              <a:rPr lang="en-US" b="0" i="0" dirty="0">
                <a:solidFill>
                  <a:srgbClr val="1F2328"/>
                </a:solidFill>
                <a:effectLst/>
              </a:rPr>
              <a:t>.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787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95BFB3-8153-5AC1-B821-D0F9738AFF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719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347AC-67C6-8D9E-BFF9-141A74578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8048"/>
          </a:xfrm>
        </p:spPr>
        <p:txBody>
          <a:bodyPr>
            <a:normAutofit fontScale="90000"/>
          </a:bodyPr>
          <a:lstStyle/>
          <a:p>
            <a:r>
              <a:rPr lang="en-US" sz="2800" b="1" i="0" dirty="0">
                <a:solidFill>
                  <a:srgbClr val="1F2328"/>
                </a:solidFill>
                <a:effectLst/>
                <a:latin typeface="+mn-lt"/>
              </a:rPr>
              <a:t>Task 1. Create a New Book Record</a:t>
            </a:r>
            <a:r>
              <a:rPr lang="en-US" sz="2800" b="0" i="0" dirty="0">
                <a:solidFill>
                  <a:srgbClr val="1F2328"/>
                </a:solidFill>
                <a:effectLst/>
                <a:latin typeface="+mn-lt"/>
              </a:rPr>
              <a:t> -- "978-1-60129-456-2', 'To Kill a Mockingbird', 'Classic', 6.00, 'yes', 'Harper Lee', 'J.B. Lippincott &amp; Co.')"</a:t>
            </a:r>
            <a:endParaRPr lang="en-US" sz="2800" dirty="0"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E7129A-C88D-857D-5824-B5A09FEC2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4" t="11076" r="16515" b="39961"/>
          <a:stretch/>
        </p:blipFill>
        <p:spPr>
          <a:xfrm>
            <a:off x="482886" y="1618769"/>
            <a:ext cx="6174768" cy="22353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14AF7E-78F6-6E8E-20D5-201FDC8F43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98" t="33893" r="1741" b="12809"/>
          <a:stretch/>
        </p:blipFill>
        <p:spPr>
          <a:xfrm>
            <a:off x="4321995" y="3644942"/>
            <a:ext cx="7387119" cy="26450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26192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0907A-F957-DC57-DC53-99E7A1468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i="0" dirty="0">
                <a:solidFill>
                  <a:srgbClr val="1F2328"/>
                </a:solidFill>
                <a:effectLst/>
                <a:latin typeface="+mn-lt"/>
              </a:rPr>
              <a:t>Task 2: Update an Existing Member's Address</a:t>
            </a:r>
            <a:endParaRPr lang="en-US" sz="2800" dirty="0"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C06546-C024-DCEE-78B0-61541A4008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01" t="11879" r="1218" b="5716"/>
          <a:stretch/>
        </p:blipFill>
        <p:spPr>
          <a:xfrm>
            <a:off x="1078785" y="1690688"/>
            <a:ext cx="9416660" cy="46484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57161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B0B45-05D9-913A-3F65-84C30294F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700" b="1" i="0" dirty="0">
                <a:solidFill>
                  <a:srgbClr val="1F2328"/>
                </a:solidFill>
                <a:effectLst/>
                <a:latin typeface="+mn-lt"/>
              </a:rPr>
              <a:t>Task 3: Delete a Record from the Issued Status Table</a:t>
            </a:r>
            <a:r>
              <a:rPr lang="en-US" sz="2700" b="0" i="0" dirty="0">
                <a:solidFill>
                  <a:srgbClr val="1F2328"/>
                </a:solidFill>
                <a:effectLst/>
                <a:latin typeface="+mn-lt"/>
              </a:rPr>
              <a:t> -- Objective: Delete the record with </a:t>
            </a:r>
            <a:r>
              <a:rPr lang="en-US" sz="2700" b="0" i="0" dirty="0" err="1">
                <a:solidFill>
                  <a:srgbClr val="1F2328"/>
                </a:solidFill>
                <a:effectLst/>
                <a:latin typeface="+mn-lt"/>
              </a:rPr>
              <a:t>issued_id</a:t>
            </a:r>
            <a:r>
              <a:rPr lang="en-US" sz="2700" b="0" i="0" dirty="0">
                <a:solidFill>
                  <a:srgbClr val="1F2328"/>
                </a:solidFill>
                <a:effectLst/>
                <a:latin typeface="+mn-lt"/>
              </a:rPr>
              <a:t> = 'IS121' from the </a:t>
            </a:r>
            <a:r>
              <a:rPr lang="en-US" sz="2700" b="0" i="0" dirty="0" err="1">
                <a:solidFill>
                  <a:srgbClr val="1F2328"/>
                </a:solidFill>
                <a:effectLst/>
                <a:latin typeface="+mn-lt"/>
              </a:rPr>
              <a:t>issued_status</a:t>
            </a:r>
            <a:r>
              <a:rPr lang="en-US" sz="2700" b="0" i="0" dirty="0">
                <a:solidFill>
                  <a:srgbClr val="1F2328"/>
                </a:solidFill>
                <a:effectLst/>
                <a:latin typeface="+mn-lt"/>
              </a:rPr>
              <a:t> table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.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0920B1-7FDC-7722-E203-CDDB6D6689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69" t="10466" r="239" b="8455"/>
          <a:stretch/>
        </p:blipFill>
        <p:spPr>
          <a:xfrm>
            <a:off x="1633591" y="1840798"/>
            <a:ext cx="8311794" cy="45291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18032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E3C99-A27F-20AC-58C1-E6433A92B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800" b="1" i="0" dirty="0">
                <a:solidFill>
                  <a:srgbClr val="1F2328"/>
                </a:solidFill>
                <a:effectLst/>
                <a:latin typeface="+mn-lt"/>
              </a:rPr>
              <a:t>Task 4: Retrieve All Books Issued by a Specific Employee</a:t>
            </a:r>
            <a:r>
              <a:rPr lang="en-US" sz="2800" b="0" i="0" dirty="0">
                <a:solidFill>
                  <a:srgbClr val="1F2328"/>
                </a:solidFill>
                <a:effectLst/>
                <a:latin typeface="+mn-lt"/>
              </a:rPr>
              <a:t> -- Objective: Select all books issued by the employee with </a:t>
            </a:r>
            <a:r>
              <a:rPr lang="en-US" sz="2800" b="0" i="0" dirty="0" err="1">
                <a:solidFill>
                  <a:srgbClr val="1F2328"/>
                </a:solidFill>
                <a:effectLst/>
                <a:latin typeface="+mn-lt"/>
              </a:rPr>
              <a:t>emp_id</a:t>
            </a:r>
            <a:r>
              <a:rPr lang="en-US" sz="2800" b="0" i="0" dirty="0">
                <a:solidFill>
                  <a:srgbClr val="1F2328"/>
                </a:solidFill>
                <a:effectLst/>
                <a:latin typeface="+mn-lt"/>
              </a:rPr>
              <a:t> = 'E101'.</a:t>
            </a:r>
            <a:endParaRPr lang="en-US" sz="2800" dirty="0">
              <a:latin typeface="+mn-lt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F24D65-8F96-4109-C999-245E6DF1E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4" t="15184" r="1567" b="7370"/>
          <a:stretch/>
        </p:blipFill>
        <p:spPr>
          <a:xfrm>
            <a:off x="1452538" y="1787310"/>
            <a:ext cx="8626412" cy="45617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89158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E2B-B6A0-DD97-72B7-AC911B11D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i="0" dirty="0">
                <a:solidFill>
                  <a:srgbClr val="1F2328"/>
                </a:solidFill>
                <a:effectLst/>
                <a:latin typeface="+mn-lt"/>
              </a:rPr>
              <a:t>Task 5: List Members Who Have Issued More Than One Book</a:t>
            </a:r>
            <a:r>
              <a:rPr lang="en-US" sz="2400" b="0" i="0" dirty="0">
                <a:solidFill>
                  <a:srgbClr val="1F2328"/>
                </a:solidFill>
                <a:effectLst/>
                <a:latin typeface="+mn-lt"/>
              </a:rPr>
              <a:t> -- Objective: Use GROUP BY to find members who have issued more than one book.</a:t>
            </a:r>
            <a:endParaRPr lang="en-US" sz="2400" dirty="0">
              <a:latin typeface="+mn-lt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99D2FEE-A21E-0567-9602-1FE6A1237A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07" t="10699" r="637" b="6426"/>
          <a:stretch/>
        </p:blipFill>
        <p:spPr>
          <a:xfrm>
            <a:off x="1767156" y="1771753"/>
            <a:ext cx="8424808" cy="44852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2264361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4329</TotalTime>
  <Words>347</Words>
  <Application>Microsoft Office PowerPoint</Application>
  <PresentationFormat>Widescreen</PresentationFormat>
  <Paragraphs>24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-apple-system</vt:lpstr>
      <vt:lpstr>Arial</vt:lpstr>
      <vt:lpstr>Calibri</vt:lpstr>
      <vt:lpstr>Trebuchet MS</vt:lpstr>
      <vt:lpstr>Wingdings 3</vt:lpstr>
      <vt:lpstr>Facet</vt:lpstr>
      <vt:lpstr>LIBRARY MANAGEMENT SYSTEM</vt:lpstr>
      <vt:lpstr>OVERVIEW</vt:lpstr>
      <vt:lpstr>OBJECTIVES</vt:lpstr>
      <vt:lpstr>PowerPoint Presentation</vt:lpstr>
      <vt:lpstr>Task 1. Create a New Book Record -- "978-1-60129-456-2', 'To Kill a Mockingbird', 'Classic', 6.00, 'yes', 'Harper Lee', 'J.B. Lippincott &amp; Co.')"</vt:lpstr>
      <vt:lpstr>Task 2: Update an Existing Member's Address</vt:lpstr>
      <vt:lpstr>Task 3: Delete a Record from the Issued Status Table -- Objective: Delete the record with issued_id = 'IS121' from the issued_status table.</vt:lpstr>
      <vt:lpstr>Task 4: Retrieve All Books Issued by a Specific Employee -- Objective: Select all books issued by the employee with emp_id = 'E101'.</vt:lpstr>
      <vt:lpstr>Task 5: List Members Who Have Issued More Than One Book -- Objective: Use GROUP BY to find members who have issued more than one book.</vt:lpstr>
      <vt:lpstr>Task 6: Create Summary Tables: Use CTAS to generate new tables based on query results - each book and total book_issued_cnt** </vt:lpstr>
      <vt:lpstr>Task 7. Retrieve All Books in a Specific Category: CATEGORY:  SPECIFIC</vt:lpstr>
      <vt:lpstr>Task 8: Find Total Rental Income by Category: </vt:lpstr>
      <vt:lpstr>TASK 9:  List Members Who Registered in the Last 180 Days: </vt:lpstr>
      <vt:lpstr>Task 10. Create a Table of Books with Rental Price Above a Certain Threshold: THRESHOLD: 7</vt:lpstr>
      <vt:lpstr>Task 11: Retrieve the List of Books Not Yet Returned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Balwant Singh</dc:creator>
  <cp:lastModifiedBy>Balwant Singh</cp:lastModifiedBy>
  <cp:revision>6</cp:revision>
  <dcterms:created xsi:type="dcterms:W3CDTF">2024-09-20T19:26:55Z</dcterms:created>
  <dcterms:modified xsi:type="dcterms:W3CDTF">2024-09-23T19:36:26Z</dcterms:modified>
</cp:coreProperties>
</file>

<file path=docProps/thumbnail.jpeg>
</file>